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7" r:id="rId10"/>
    <p:sldId id="274" r:id="rId11"/>
    <p:sldId id="268" r:id="rId12"/>
    <p:sldId id="261" r:id="rId13"/>
    <p:sldId id="262" r:id="rId14"/>
    <p:sldId id="263" r:id="rId15"/>
    <p:sldId id="271" r:id="rId16"/>
    <p:sldId id="270" r:id="rId17"/>
    <p:sldId id="269" r:id="rId18"/>
    <p:sldId id="272" r:id="rId19"/>
    <p:sldId id="273" r:id="rId20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5E28AD-190D-42B9-AC89-6290BFF99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A76CCA-D01E-412C-9B64-9882A5648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B89422-8EAA-4432-8EA4-9CB15E6F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8ED2ED-23ED-4C59-B163-D445D99D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B28541-4B10-40CD-8A1E-005859D7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9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B87ADF-05F8-4A6A-BBE5-8380857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C3971C7-21B3-4308-88D8-8E4F5C8F0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B6FB1-20C2-46DB-8342-502C9C90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A4E79B-01AC-4F91-BEC8-B95147B7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970ECE-DEF5-482E-A8F7-C141E5DF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35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E9B1B09-382E-4945-9B95-F6D21366B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0A4DFB-8623-4BC8-9847-54636E68E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680F00-44BC-40C4-95E9-2653CDE5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0F59-1512-47CB-B10D-9CFD0BEC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DDFE1F-2B0E-4361-BE7B-60DA9306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39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6FB68-0C92-47EC-8E62-9D93B10A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B54352-1ECD-456F-8361-EE630E20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8EE9A8-C3FC-4182-91F9-8FBAE84A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18F3D4-0F1A-4234-B1CA-75FAF6B5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9951B-CC7B-43DF-A7D6-9750A47E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4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0F59E-77EB-4DA1-B594-6848449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9F239C-87EF-44DF-91A1-16BB70FB6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CFD15E-5739-4CF5-9486-9D03242B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F0A2B2-4179-44D1-8F5B-7153597B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9904FA-D033-4026-9127-0DD81D8A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FF00B1-321A-424B-BA8D-BB500D8DF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520DE-3B56-4FEF-AB75-920A08488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9FA125-9E96-4762-A592-322AE8AED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EFB83-E5A2-4B23-9A80-5A3A8B8A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3103BE-BD75-429F-90B9-5A074F8A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2F5A7-E205-4F1C-9D58-FA75BD55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63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37867-55FE-4D17-AE99-CEF01E0A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3C4264-1625-40A6-A0C7-541FD197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8EFCC0-A52A-4CE1-89B0-992C4D6F1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466374-FA09-4320-AF3A-C599FC07D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91260A-75FD-4881-84C4-57728FD65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47E295-694C-499F-87CE-B23C05EF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B7FE70-D8AC-4861-9A5F-A2AC114B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B5003B-77F9-49CD-BF85-763FC98E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1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5FEEA-E264-46DD-B3B1-B4A17F98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37770E-02AC-4960-96A4-0FA601B2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C902AC-019A-4855-A828-B6FCE659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F49597-66AA-4094-81F7-534206C2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98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4E582E-8C47-4BFA-96FD-3089DC1C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5E04E48-5AD9-4A75-9104-FF15E21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E45A26-7BBD-455B-8629-F934E55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8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702F9-AF10-4F1B-BF4C-F0BF767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2B5234-9B8D-48A8-8CB2-5727BDFC8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0592201-45CB-4A85-8F79-07BDC3DB8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91B2FD-055C-4D14-8269-B55FEFE8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7C8462-36EA-4A66-BCFB-B5C73949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04036C-045D-4050-B47C-A0A8031A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41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B0832B-8955-4B53-9324-336558AE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A4F693-9A96-4099-981F-14CE97B37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C1A07E-6C60-4EDD-A2EA-E1B446498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0C7F4A-D8EE-4922-AED0-65A4BC97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1BB03C-1BE3-4181-9733-7EAF2EBF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90D162-17B2-49E2-9CCA-851D74A0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52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04C116-B0FD-4E2D-ADEE-86B48C5E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FDD684-5CE1-491F-8103-17CA4C5B8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AC2AC3-4212-43A5-80C9-1C6527490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A28C-E5A5-4816-839C-970A4DFB052C}" type="datetimeFigureOut">
              <a:rPr kumimoji="1" lang="ja-JP" altLang="en-US" smtClean="0"/>
              <a:t>2021/6/20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B39B0C-C633-46B0-BEB6-1C4C4F55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9F679B-12F2-4497-9AB6-01BB17ACF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9ADB-DCE4-4BF6-AA06-7C58014FCB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39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3B47C8-E7EB-428B-88E8-542529042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640" y="1708149"/>
            <a:ext cx="7284720" cy="3441701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kumimoji="1" lang="ja-JP" altLang="en-US" sz="12000" dirty="0">
                <a:latin typeface="HGP明朝E" panose="02020900000000000000" pitchFamily="18" charset="-128"/>
                <a:ea typeface="HGP明朝E" panose="02020900000000000000" pitchFamily="18" charset="-128"/>
              </a:rPr>
              <a:t>１０円玉</a:t>
            </a:r>
            <a:br>
              <a:rPr kumimoji="1" lang="en-US" altLang="ja-JP" sz="12000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kumimoji="1" lang="ja-JP" altLang="en-US" sz="12000" dirty="0">
                <a:latin typeface="HGP明朝E" panose="02020900000000000000" pitchFamily="18" charset="-128"/>
                <a:ea typeface="HGP明朝E" panose="02020900000000000000" pitchFamily="18" charset="-128"/>
              </a:rPr>
              <a:t>ピッカピカ</a:t>
            </a:r>
          </a:p>
        </p:txBody>
      </p:sp>
    </p:spTree>
    <p:extLst>
      <p:ext uri="{BB962C8B-B14F-4D97-AF65-F5344CB8AC3E}">
        <p14:creationId xmlns:p14="http://schemas.microsoft.com/office/powerpoint/2010/main" val="241439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A8B33C6-5FAC-4A83-A96B-C501533AD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8965"/>
            <a:ext cx="12192000" cy="6858198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D496F9F-80D5-43D8-9AA9-43AA711801FF}"/>
              </a:ext>
            </a:extLst>
          </p:cNvPr>
          <p:cNvSpPr txBox="1">
            <a:spLocks/>
          </p:cNvSpPr>
          <p:nvPr/>
        </p:nvSpPr>
        <p:spPr>
          <a:xfrm>
            <a:off x="1980677" y="407246"/>
            <a:ext cx="8230646" cy="9947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成分を確認してみよう。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C153A1D-B1AC-4087-BB2A-399F78422C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741" y="1682898"/>
            <a:ext cx="4879257" cy="245602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9F34A27-352C-4DCD-8EEE-0E1A46C1CA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86" y="4138925"/>
            <a:ext cx="4865012" cy="245602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4742F8-F7CE-4270-9A00-4911336B16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82898"/>
            <a:ext cx="4694525" cy="248375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3C88D3D-5D8B-44A0-BC09-E96A54DC0F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166656"/>
            <a:ext cx="4694525" cy="2391558"/>
          </a:xfrm>
          <a:prstGeom prst="rect">
            <a:avLst/>
          </a:prstGeom>
        </p:spPr>
      </p:pic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840B8ABB-CD39-4B42-A7F6-7ED9B6CD37CE}"/>
              </a:ext>
            </a:extLst>
          </p:cNvPr>
          <p:cNvSpPr/>
          <p:nvPr/>
        </p:nvSpPr>
        <p:spPr>
          <a:xfrm>
            <a:off x="4396636" y="2484922"/>
            <a:ext cx="1164920" cy="551146"/>
          </a:xfrm>
          <a:prstGeom prst="donut">
            <a:avLst>
              <a:gd name="adj" fmla="val 15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: 塗りつぶしなし 13">
            <a:extLst>
              <a:ext uri="{FF2B5EF4-FFF2-40B4-BE49-F238E27FC236}">
                <a16:creationId xmlns:a16="http://schemas.microsoft.com/office/drawing/2014/main" id="{0EFE94E0-A042-4EDF-9CFC-01406683D011}"/>
              </a:ext>
            </a:extLst>
          </p:cNvPr>
          <p:cNvSpPr/>
          <p:nvPr/>
        </p:nvSpPr>
        <p:spPr>
          <a:xfrm>
            <a:off x="2739025" y="4847373"/>
            <a:ext cx="1164920" cy="551146"/>
          </a:xfrm>
          <a:prstGeom prst="donut">
            <a:avLst>
              <a:gd name="adj" fmla="val 15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: 塗りつぶしなし 15">
            <a:extLst>
              <a:ext uri="{FF2B5EF4-FFF2-40B4-BE49-F238E27FC236}">
                <a16:creationId xmlns:a16="http://schemas.microsoft.com/office/drawing/2014/main" id="{35ECE544-171C-4B99-AB3D-2E62E816E8EC}"/>
              </a:ext>
            </a:extLst>
          </p:cNvPr>
          <p:cNvSpPr/>
          <p:nvPr/>
        </p:nvSpPr>
        <p:spPr>
          <a:xfrm>
            <a:off x="8158991" y="2693689"/>
            <a:ext cx="1164920" cy="551146"/>
          </a:xfrm>
          <a:prstGeom prst="donut">
            <a:avLst>
              <a:gd name="adj" fmla="val 15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943EB260-F5DC-4E28-8E78-7BA8C16E9BA6}"/>
              </a:ext>
            </a:extLst>
          </p:cNvPr>
          <p:cNvSpPr/>
          <p:nvPr/>
        </p:nvSpPr>
        <p:spPr>
          <a:xfrm>
            <a:off x="8561539" y="5006829"/>
            <a:ext cx="1164920" cy="551146"/>
          </a:xfrm>
          <a:prstGeom prst="donut">
            <a:avLst>
              <a:gd name="adj" fmla="val 153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: 塗りつぶしなし 19">
            <a:extLst>
              <a:ext uri="{FF2B5EF4-FFF2-40B4-BE49-F238E27FC236}">
                <a16:creationId xmlns:a16="http://schemas.microsoft.com/office/drawing/2014/main" id="{78258432-3D6C-44B7-B48A-7AF6C9573C97}"/>
              </a:ext>
            </a:extLst>
          </p:cNvPr>
          <p:cNvSpPr/>
          <p:nvPr/>
        </p:nvSpPr>
        <p:spPr>
          <a:xfrm>
            <a:off x="2624192" y="2280330"/>
            <a:ext cx="1164920" cy="551146"/>
          </a:xfrm>
          <a:prstGeom prst="donut">
            <a:avLst>
              <a:gd name="adj" fmla="val 153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: 塗りつぶしなし 21">
            <a:extLst>
              <a:ext uri="{FF2B5EF4-FFF2-40B4-BE49-F238E27FC236}">
                <a16:creationId xmlns:a16="http://schemas.microsoft.com/office/drawing/2014/main" id="{DF746ABB-329C-4B2D-91AA-2D37EABCB512}"/>
              </a:ext>
            </a:extLst>
          </p:cNvPr>
          <p:cNvSpPr/>
          <p:nvPr/>
        </p:nvSpPr>
        <p:spPr>
          <a:xfrm>
            <a:off x="4348619" y="5122946"/>
            <a:ext cx="1164920" cy="551146"/>
          </a:xfrm>
          <a:prstGeom prst="donut">
            <a:avLst>
              <a:gd name="adj" fmla="val 153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: 塗りつぶしなし 23">
            <a:extLst>
              <a:ext uri="{FF2B5EF4-FFF2-40B4-BE49-F238E27FC236}">
                <a16:creationId xmlns:a16="http://schemas.microsoft.com/office/drawing/2014/main" id="{58D35AC3-A53B-4A68-98B4-79558D45A3BF}"/>
              </a:ext>
            </a:extLst>
          </p:cNvPr>
          <p:cNvSpPr/>
          <p:nvPr/>
        </p:nvSpPr>
        <p:spPr>
          <a:xfrm>
            <a:off x="9046403" y="2760495"/>
            <a:ext cx="1164920" cy="551146"/>
          </a:xfrm>
          <a:prstGeom prst="donut">
            <a:avLst>
              <a:gd name="adj" fmla="val 153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: 塗りつぶしなし 25">
            <a:extLst>
              <a:ext uri="{FF2B5EF4-FFF2-40B4-BE49-F238E27FC236}">
                <a16:creationId xmlns:a16="http://schemas.microsoft.com/office/drawing/2014/main" id="{0B10E742-E01E-45CF-9575-07F4F53D254A}"/>
              </a:ext>
            </a:extLst>
          </p:cNvPr>
          <p:cNvSpPr/>
          <p:nvPr/>
        </p:nvSpPr>
        <p:spPr>
          <a:xfrm>
            <a:off x="9452975" y="5181959"/>
            <a:ext cx="1164920" cy="551146"/>
          </a:xfrm>
          <a:prstGeom prst="donut">
            <a:avLst>
              <a:gd name="adj" fmla="val 153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36665979-F67A-4940-831D-2ED6C774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87"/>
            <a:ext cx="12192000" cy="686637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1034F44-7A51-4F98-B1B9-91DC19255B24}"/>
              </a:ext>
            </a:extLst>
          </p:cNvPr>
          <p:cNvSpPr txBox="1">
            <a:spLocks/>
          </p:cNvSpPr>
          <p:nvPr/>
        </p:nvSpPr>
        <p:spPr>
          <a:xfrm>
            <a:off x="622125" y="889348"/>
            <a:ext cx="10947748" cy="1778695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とてもきれいになったものに</a:t>
            </a:r>
            <a:endParaRPr lang="en-US" altLang="ja-JP" b="1" dirty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ふくまれているものは・・・・・・</a:t>
            </a:r>
            <a:endParaRPr lang="en-US" altLang="ja-JP" b="1" dirty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D992A14-5406-4A63-83B1-2650E90F04D9}"/>
              </a:ext>
            </a:extLst>
          </p:cNvPr>
          <p:cNvGrpSpPr/>
          <p:nvPr/>
        </p:nvGrpSpPr>
        <p:grpSpPr>
          <a:xfrm>
            <a:off x="2580360" y="3144033"/>
            <a:ext cx="2880000" cy="2880000"/>
            <a:chOff x="2580360" y="3144033"/>
            <a:chExt cx="2880000" cy="28800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3BDD1714-8B83-4A41-9AE4-0E5CCA0468B1}"/>
                </a:ext>
              </a:extLst>
            </p:cNvPr>
            <p:cNvSpPr/>
            <p:nvPr/>
          </p:nvSpPr>
          <p:spPr>
            <a:xfrm>
              <a:off x="2580360" y="3144033"/>
              <a:ext cx="2880000" cy="28800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酢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BF7FACE-AB2D-422D-A4DC-C0414387D971}"/>
                </a:ext>
              </a:extLst>
            </p:cNvPr>
            <p:cNvSpPr txBox="1"/>
            <p:nvPr/>
          </p:nvSpPr>
          <p:spPr>
            <a:xfrm>
              <a:off x="3312639" y="3269292"/>
              <a:ext cx="1415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b="1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す</a:t>
              </a:r>
              <a:endParaRPr kumimoji="1"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4114AB4-51F1-46F6-801A-1D27CE2DE0FE}"/>
              </a:ext>
            </a:extLst>
          </p:cNvPr>
          <p:cNvGrpSpPr/>
          <p:nvPr/>
        </p:nvGrpSpPr>
        <p:grpSpPr>
          <a:xfrm>
            <a:off x="6600720" y="3088652"/>
            <a:ext cx="2880000" cy="2880000"/>
            <a:chOff x="6095999" y="3088652"/>
            <a:chExt cx="2880000" cy="2880000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BABD3AC4-2460-4F3D-8387-C32A35B6C145}"/>
                </a:ext>
              </a:extLst>
            </p:cNvPr>
            <p:cNvSpPr/>
            <p:nvPr/>
          </p:nvSpPr>
          <p:spPr>
            <a:xfrm>
              <a:off x="6095999" y="3088652"/>
              <a:ext cx="2880000" cy="288000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HGP明朝E" panose="02020900000000000000" pitchFamily="18" charset="-128"/>
                  <a:ea typeface="HGP明朝E" panose="02020900000000000000" pitchFamily="18" charset="-128"/>
                </a:rPr>
                <a:t>塩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B6B3969-F95A-492C-A318-5516792B6D9E}"/>
                </a:ext>
              </a:extLst>
            </p:cNvPr>
            <p:cNvSpPr txBox="1"/>
            <p:nvPr/>
          </p:nvSpPr>
          <p:spPr>
            <a:xfrm>
              <a:off x="6828278" y="3203448"/>
              <a:ext cx="1415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b="1" dirty="0">
                  <a:latin typeface="HGP明朝E" panose="02020900000000000000" pitchFamily="18" charset="-128"/>
                  <a:ea typeface="HGP明朝E" panose="02020900000000000000" pitchFamily="18" charset="-128"/>
                </a:rPr>
                <a:t>しお</a:t>
              </a:r>
              <a:endParaRPr kumimoji="1"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2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4CB410-DC19-4E9C-83FE-2AA5A1C5B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3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393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BFFEEE-8BA6-4F44-8A40-9905FA6192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680" y="4142980"/>
            <a:ext cx="2160000" cy="21600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8285967" y="4827217"/>
            <a:ext cx="2022954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91AB6C2-C269-461B-B017-DA2F93B91ECA}"/>
              </a:ext>
            </a:extLst>
          </p:cNvPr>
          <p:cNvSpPr txBox="1">
            <a:spLocks/>
          </p:cNvSpPr>
          <p:nvPr/>
        </p:nvSpPr>
        <p:spPr>
          <a:xfrm>
            <a:off x="294359" y="494777"/>
            <a:ext cx="9162789" cy="31534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問題４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タバスコではどうでしょうか。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タバスコには酢と塩が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ふくまれています。（１分間）</a:t>
            </a: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id="{5F3C2D92-3046-40C0-BAA1-669EC8C465F3}"/>
              </a:ext>
            </a:extLst>
          </p:cNvPr>
          <p:cNvSpPr/>
          <p:nvPr/>
        </p:nvSpPr>
        <p:spPr>
          <a:xfrm>
            <a:off x="5267195" y="4703523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EE2A53E-1D76-4C09-9551-3BF6426771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148" y="1208005"/>
            <a:ext cx="2530260" cy="17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630230-3B29-4DEB-88DA-BB12CFBF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833" y="620039"/>
            <a:ext cx="9162789" cy="26586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問題５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食塩水だけできれいに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なるでしょうか。（１分間）</a:t>
            </a:r>
            <a:endParaRPr kumimoji="1" lang="ja-JP" altLang="en-US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3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393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1834F6-6F24-4758-B687-53BE67ACC0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680" y="4131612"/>
            <a:ext cx="2160000" cy="21600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8285967" y="4827217"/>
            <a:ext cx="2022954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9BC2136E-779B-4A4C-A455-D1F6471DA597}"/>
              </a:ext>
            </a:extLst>
          </p:cNvPr>
          <p:cNvSpPr/>
          <p:nvPr/>
        </p:nvSpPr>
        <p:spPr>
          <a:xfrm>
            <a:off x="5148197" y="5678987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ABB9927-3E62-45D5-908F-6642E75B70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622" y="966858"/>
            <a:ext cx="2465545" cy="19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2943082-DB42-430D-8059-FB1CF7C4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54"/>
            <a:ext cx="12191999" cy="686515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3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393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E37B8B-305F-4B7E-A145-7A714A2B4B22}"/>
              </a:ext>
            </a:extLst>
          </p:cNvPr>
          <p:cNvGrpSpPr/>
          <p:nvPr/>
        </p:nvGrpSpPr>
        <p:grpSpPr>
          <a:xfrm>
            <a:off x="6560574" y="4107217"/>
            <a:ext cx="2598410" cy="2213943"/>
            <a:chOff x="6560574" y="4107217"/>
            <a:chExt cx="2598410" cy="221394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B505654-4396-4805-8F63-25DC8A408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0574" y="4881160"/>
              <a:ext cx="1440000" cy="1440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B0C75AD-5E1B-4D90-ACC1-60C4D47CA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983" y="4107217"/>
              <a:ext cx="1440001" cy="1440000"/>
            </a:xfrm>
            <a:prstGeom prst="rect">
              <a:avLst/>
            </a:prstGeom>
          </p:spPr>
        </p:pic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8660089" y="4827217"/>
            <a:ext cx="1648831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91AB6C2-C269-461B-B017-DA2F93B91ECA}"/>
              </a:ext>
            </a:extLst>
          </p:cNvPr>
          <p:cNvSpPr txBox="1">
            <a:spLocks/>
          </p:cNvSpPr>
          <p:nvPr/>
        </p:nvSpPr>
        <p:spPr>
          <a:xfrm>
            <a:off x="1514603" y="494777"/>
            <a:ext cx="9162789" cy="31534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問題６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あまりきれいにならなかった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レモンじるに塩を入れると、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きれいになる？（３０秒間）</a:t>
            </a:r>
          </a:p>
        </p:txBody>
      </p:sp>
      <p:sp>
        <p:nvSpPr>
          <p:cNvPr id="11" name="円: 塗りつぶしなし 10">
            <a:extLst>
              <a:ext uri="{FF2B5EF4-FFF2-40B4-BE49-F238E27FC236}">
                <a16:creationId xmlns:a16="http://schemas.microsoft.com/office/drawing/2014/main" id="{04AA31A0-9281-4D90-979D-6A4FB76357FF}"/>
              </a:ext>
            </a:extLst>
          </p:cNvPr>
          <p:cNvSpPr/>
          <p:nvPr/>
        </p:nvSpPr>
        <p:spPr>
          <a:xfrm>
            <a:off x="5263182" y="4703523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793736-5D6D-408E-9E6D-318BFF91E5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E9ADF2A-0942-4652-B129-B4614ABD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393" y="657616"/>
            <a:ext cx="3878267" cy="959894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科学の話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16C70BE-104C-4162-921C-70EFC0B30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594" y="1835830"/>
            <a:ext cx="1949992" cy="19250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2D1CCF-C9C3-4E85-BF0F-C315E77480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944" y="1907789"/>
            <a:ext cx="1804211" cy="1781127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CC741DC0-2E8A-47C2-879D-8AD885E9C031}"/>
              </a:ext>
            </a:extLst>
          </p:cNvPr>
          <p:cNvSpPr txBox="1">
            <a:spLocks/>
          </p:cNvSpPr>
          <p:nvPr/>
        </p:nvSpPr>
        <p:spPr>
          <a:xfrm>
            <a:off x="1621414" y="3688916"/>
            <a:ext cx="1673270" cy="7045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どう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66E3B9D3-CCDB-47BA-8734-117E48DF63AB}"/>
              </a:ext>
            </a:extLst>
          </p:cNvPr>
          <p:cNvSpPr/>
          <p:nvPr/>
        </p:nvSpPr>
        <p:spPr>
          <a:xfrm>
            <a:off x="3757809" y="2275126"/>
            <a:ext cx="983293" cy="1014609"/>
          </a:xfrm>
          <a:prstGeom prst="plus">
            <a:avLst>
              <a:gd name="adj" fmla="val 39650"/>
            </a:avLst>
          </a:prstGeom>
          <a:gradFill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50B58B89-DA0A-4527-86A6-98BF13557112}"/>
              </a:ext>
            </a:extLst>
          </p:cNvPr>
          <p:cNvSpPr txBox="1">
            <a:spLocks/>
          </p:cNvSpPr>
          <p:nvPr/>
        </p:nvSpPr>
        <p:spPr>
          <a:xfrm>
            <a:off x="5011792" y="2430136"/>
            <a:ext cx="1673270" cy="70458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さんそ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9D41863-F4B2-4726-A22A-8C9DA58670D7}"/>
              </a:ext>
            </a:extLst>
          </p:cNvPr>
          <p:cNvSpPr txBox="1">
            <a:spLocks/>
          </p:cNvSpPr>
          <p:nvPr/>
        </p:nvSpPr>
        <p:spPr>
          <a:xfrm>
            <a:off x="8396223" y="3760873"/>
            <a:ext cx="2398734" cy="7045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さんかどう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3A5CC761-A2C1-40F5-A598-2DB41878E13E}"/>
              </a:ext>
            </a:extLst>
          </p:cNvPr>
          <p:cNvSpPr/>
          <p:nvPr/>
        </p:nvSpPr>
        <p:spPr>
          <a:xfrm>
            <a:off x="3360155" y="4565737"/>
            <a:ext cx="5141934" cy="1415441"/>
          </a:xfrm>
          <a:prstGeom prst="wedgeRoundRectCallout">
            <a:avLst>
              <a:gd name="adj1" fmla="val 33643"/>
              <a:gd name="adj2" fmla="val -1503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化学変化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90AC4FE5-4F4D-4D6B-B8FC-4AD46819AF9F}"/>
              </a:ext>
            </a:extLst>
          </p:cNvPr>
          <p:cNvSpPr/>
          <p:nvPr/>
        </p:nvSpPr>
        <p:spPr>
          <a:xfrm>
            <a:off x="6816193" y="2381710"/>
            <a:ext cx="1673270" cy="801437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A10216-FF9D-4859-9363-FA253C90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E9ADF2A-0942-4652-B129-B4614ABD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392" y="657616"/>
            <a:ext cx="3878267" cy="959894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科学の話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543DF7B-AB88-4D1E-A0A5-F9BAD2755697}"/>
              </a:ext>
            </a:extLst>
          </p:cNvPr>
          <p:cNvSpPr txBox="1">
            <a:spLocks/>
          </p:cNvSpPr>
          <p:nvPr/>
        </p:nvSpPr>
        <p:spPr>
          <a:xfrm>
            <a:off x="4019391" y="2275126"/>
            <a:ext cx="3878267" cy="95989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化学変化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A21017-82DA-4C61-AC66-112B18B70AD5}"/>
              </a:ext>
            </a:extLst>
          </p:cNvPr>
          <p:cNvSpPr/>
          <p:nvPr/>
        </p:nvSpPr>
        <p:spPr>
          <a:xfrm>
            <a:off x="1013877" y="3992671"/>
            <a:ext cx="9889298" cy="20480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別々のときには なかった はたらきが、</a:t>
            </a:r>
            <a:endParaRPr kumimoji="1" lang="en-US" altLang="ja-JP" sz="4000" dirty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4000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いっしょになると 急に出て来る</a:t>
            </a:r>
            <a:endParaRPr kumimoji="1" lang="ja-JP" altLang="en-US" sz="4000" dirty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F9A4754-4EC2-4D27-B0DB-79AFA060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E9ADF2A-0942-4652-B129-B4614ABD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393" y="657616"/>
            <a:ext cx="3878267" cy="959894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科学の話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109019-A2FD-4CD4-8363-D2B1D9E82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97" y="1885934"/>
            <a:ext cx="1949992" cy="1925043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B3E9F03B-9B4D-4BCC-B984-4BC401B4056D}"/>
              </a:ext>
            </a:extLst>
          </p:cNvPr>
          <p:cNvSpPr txBox="1">
            <a:spLocks/>
          </p:cNvSpPr>
          <p:nvPr/>
        </p:nvSpPr>
        <p:spPr>
          <a:xfrm>
            <a:off x="1250126" y="3795253"/>
            <a:ext cx="2398734" cy="7045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さんかどう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3FB53558-500F-4126-A75B-AE8DA296441B}"/>
              </a:ext>
            </a:extLst>
          </p:cNvPr>
          <p:cNvSpPr txBox="1">
            <a:spLocks/>
          </p:cNvSpPr>
          <p:nvPr/>
        </p:nvSpPr>
        <p:spPr>
          <a:xfrm>
            <a:off x="4975390" y="3810977"/>
            <a:ext cx="1673270" cy="7045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す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" name="十字形 9">
            <a:extLst>
              <a:ext uri="{FF2B5EF4-FFF2-40B4-BE49-F238E27FC236}">
                <a16:creationId xmlns:a16="http://schemas.microsoft.com/office/drawing/2014/main" id="{C7593A00-7C70-452F-9B2E-6B6B66BAA6B1}"/>
              </a:ext>
            </a:extLst>
          </p:cNvPr>
          <p:cNvSpPr/>
          <p:nvPr/>
        </p:nvSpPr>
        <p:spPr>
          <a:xfrm>
            <a:off x="3726494" y="2275124"/>
            <a:ext cx="983293" cy="1014609"/>
          </a:xfrm>
          <a:prstGeom prst="plus">
            <a:avLst>
              <a:gd name="adj" fmla="val 39650"/>
            </a:avLst>
          </a:prstGeom>
          <a:gradFill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0253D682-D33B-4871-966F-0445E06EAE32}"/>
              </a:ext>
            </a:extLst>
          </p:cNvPr>
          <p:cNvSpPr/>
          <p:nvPr/>
        </p:nvSpPr>
        <p:spPr>
          <a:xfrm>
            <a:off x="6816193" y="2381710"/>
            <a:ext cx="1673270" cy="801437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2875DC-29C3-43FF-BE13-4F893EE073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13" y="1957891"/>
            <a:ext cx="1804211" cy="1781127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3ADB4448-19B7-4B18-BD40-F1DEBB0A2885}"/>
              </a:ext>
            </a:extLst>
          </p:cNvPr>
          <p:cNvSpPr/>
          <p:nvPr/>
        </p:nvSpPr>
        <p:spPr>
          <a:xfrm>
            <a:off x="3625579" y="4918808"/>
            <a:ext cx="5141934" cy="1415441"/>
          </a:xfrm>
          <a:prstGeom prst="wedgeRoundRectCallout">
            <a:avLst>
              <a:gd name="adj1" fmla="val 27309"/>
              <a:gd name="adj2" fmla="val -17292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化学変化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D99F631-C7B1-40A7-96EF-B7216E704D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23" y="1885933"/>
            <a:ext cx="1673270" cy="192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CA78BB1F-99CD-4E7A-908F-915E8D24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16"/>
            <a:ext cx="12192000" cy="6885124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EE9ADF2A-0942-4652-B129-B4614ABD1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393" y="657616"/>
            <a:ext cx="3878267" cy="959894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科学の話</a:t>
            </a:r>
            <a:endParaRPr kumimoji="1"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DB2FC47-C991-4E89-AA07-23E156C448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497" y="1885934"/>
            <a:ext cx="1949992" cy="1925043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868E914E-8662-447B-B45A-268D08123210}"/>
              </a:ext>
            </a:extLst>
          </p:cNvPr>
          <p:cNvSpPr txBox="1">
            <a:spLocks/>
          </p:cNvSpPr>
          <p:nvPr/>
        </p:nvSpPr>
        <p:spPr>
          <a:xfrm>
            <a:off x="1250126" y="3795253"/>
            <a:ext cx="2398734" cy="7045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さんかどう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AB56ADDE-439A-4D45-999E-591E791B4FAD}"/>
              </a:ext>
            </a:extLst>
          </p:cNvPr>
          <p:cNvSpPr txBox="1">
            <a:spLocks/>
          </p:cNvSpPr>
          <p:nvPr/>
        </p:nvSpPr>
        <p:spPr>
          <a:xfrm>
            <a:off x="5005529" y="3775033"/>
            <a:ext cx="1673270" cy="7045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す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8" name="十字形 7">
            <a:extLst>
              <a:ext uri="{FF2B5EF4-FFF2-40B4-BE49-F238E27FC236}">
                <a16:creationId xmlns:a16="http://schemas.microsoft.com/office/drawing/2014/main" id="{174EBE62-56ED-4C2B-BB34-0CE91C9DD8E8}"/>
              </a:ext>
            </a:extLst>
          </p:cNvPr>
          <p:cNvSpPr/>
          <p:nvPr/>
        </p:nvSpPr>
        <p:spPr>
          <a:xfrm>
            <a:off x="3726494" y="2275124"/>
            <a:ext cx="983293" cy="1014609"/>
          </a:xfrm>
          <a:prstGeom prst="plus">
            <a:avLst>
              <a:gd name="adj" fmla="val 39650"/>
            </a:avLst>
          </a:prstGeom>
          <a:gradFill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8706173E-E29E-4943-B773-9C54B742E25E}"/>
              </a:ext>
            </a:extLst>
          </p:cNvPr>
          <p:cNvSpPr/>
          <p:nvPr/>
        </p:nvSpPr>
        <p:spPr>
          <a:xfrm>
            <a:off x="7073031" y="2275123"/>
            <a:ext cx="983293" cy="1014609"/>
          </a:xfrm>
          <a:prstGeom prst="plus">
            <a:avLst>
              <a:gd name="adj" fmla="val 39650"/>
            </a:avLst>
          </a:prstGeom>
          <a:gradFill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825FD96-5C59-4326-95D0-3220964103BE}"/>
              </a:ext>
            </a:extLst>
          </p:cNvPr>
          <p:cNvSpPr txBox="1">
            <a:spLocks/>
          </p:cNvSpPr>
          <p:nvPr/>
        </p:nvSpPr>
        <p:spPr>
          <a:xfrm>
            <a:off x="8475609" y="3775033"/>
            <a:ext cx="1673270" cy="704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しお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6415CBB7-70AD-463B-908C-3A643A82C261}"/>
              </a:ext>
            </a:extLst>
          </p:cNvPr>
          <p:cNvSpPr/>
          <p:nvPr/>
        </p:nvSpPr>
        <p:spPr>
          <a:xfrm>
            <a:off x="2314132" y="4784943"/>
            <a:ext cx="7199386" cy="1415441"/>
          </a:xfrm>
          <a:prstGeom prst="wedgeRoundRectCallout">
            <a:avLst>
              <a:gd name="adj1" fmla="val 47982"/>
              <a:gd name="adj2" fmla="val -7203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化学変化の手助け</a:t>
            </a:r>
            <a:endParaRPr kumimoji="1" lang="ja-JP" altLang="en-US" sz="6000" b="1" dirty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837B437-2BA7-4DC4-8306-E3659B2A4A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529" y="1885933"/>
            <a:ext cx="1673270" cy="192504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E73AF73-CE70-45FB-A2C6-ABC60CB77F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5399" y="1885932"/>
            <a:ext cx="1925043" cy="19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3B47C8-E7EB-428B-88E8-5425290428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640" y="2250727"/>
            <a:ext cx="7284720" cy="2356546"/>
          </a:xfr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ja-JP" altLang="en-US" sz="8000" dirty="0">
                <a:latin typeface="HGP明朝E" panose="02020900000000000000" pitchFamily="18" charset="-128"/>
                <a:ea typeface="HGP明朝E" panose="02020900000000000000" pitchFamily="18" charset="-128"/>
              </a:rPr>
              <a:t>みなさんも</a:t>
            </a:r>
            <a:br>
              <a:rPr lang="en-US" altLang="ja-JP" sz="8000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sz="8000" dirty="0">
                <a:latin typeface="HGP明朝E" panose="02020900000000000000" pitchFamily="18" charset="-128"/>
                <a:ea typeface="HGP明朝E" panose="02020900000000000000" pitchFamily="18" charset="-128"/>
              </a:rPr>
              <a:t>ためしてください</a:t>
            </a:r>
            <a:endParaRPr kumimoji="1" lang="ja-JP" altLang="en-US" sz="8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54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6548838-C11C-4356-A40A-CAC12BA117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62981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99081"/>
            <a:ext cx="9144000" cy="164416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化学の力でよごれた１０円玉を</a:t>
            </a:r>
            <a:br>
              <a:rPr kumimoji="1"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きれい</a:t>
            </a:r>
            <a:r>
              <a:rPr kumimoji="1"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にするをさぐろう。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9C9287B-62F9-4763-861D-2C2B09143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850" y="3371366"/>
            <a:ext cx="2917326" cy="288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5AAA865-9FE9-4CC3-BC30-7584156798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824" y="3348281"/>
            <a:ext cx="2917326" cy="2880000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3A41A562-E2CE-4CCE-9AA1-22F1D2EDBD52}"/>
              </a:ext>
            </a:extLst>
          </p:cNvPr>
          <p:cNvSpPr/>
          <p:nvPr/>
        </p:nvSpPr>
        <p:spPr>
          <a:xfrm>
            <a:off x="4537075" y="4115285"/>
            <a:ext cx="3117849" cy="1270677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37B2733-9149-4EE9-949F-C88C568C3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04" y="494777"/>
            <a:ext cx="9162789" cy="31534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問題１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うめぼしを１０円玉に乗せると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よごれた１０円玉はきれいに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なるでしょうか。（３０秒間）</a:t>
            </a:r>
            <a:endParaRPr kumimoji="1" lang="ja-JP" altLang="en-US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3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193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2E159A-CBF6-4224-A80F-10F9ADB51A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495" y="4131612"/>
            <a:ext cx="2160000" cy="21600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8285967" y="4827217"/>
            <a:ext cx="2022954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: 塗りつぶしなし 12">
            <a:extLst>
              <a:ext uri="{FF2B5EF4-FFF2-40B4-BE49-F238E27FC236}">
                <a16:creationId xmlns:a16="http://schemas.microsoft.com/office/drawing/2014/main" id="{B4C1FBDA-ACA3-4C9D-94A0-2149B7397E8F}"/>
              </a:ext>
            </a:extLst>
          </p:cNvPr>
          <p:cNvSpPr/>
          <p:nvPr/>
        </p:nvSpPr>
        <p:spPr>
          <a:xfrm>
            <a:off x="5267195" y="4703523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67DC5E1D-38DD-4014-94E9-21DAA41BF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6119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09D2EB90-8941-447A-BDF5-F4F5D94CD9AE}"/>
              </a:ext>
            </a:extLst>
          </p:cNvPr>
          <p:cNvSpPr txBox="1">
            <a:spLocks/>
          </p:cNvSpPr>
          <p:nvPr/>
        </p:nvSpPr>
        <p:spPr>
          <a:xfrm>
            <a:off x="831936" y="494778"/>
            <a:ext cx="10528126" cy="183193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うめぼしはどうして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１０円玉をきれいにしたのかな。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A9CE20-8C61-4E44-8F5B-E0C249A5D7A8}"/>
              </a:ext>
            </a:extLst>
          </p:cNvPr>
          <p:cNvSpPr/>
          <p:nvPr/>
        </p:nvSpPr>
        <p:spPr>
          <a:xfrm>
            <a:off x="2238503" y="2682136"/>
            <a:ext cx="7714989" cy="22358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すっぱいから？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FD8C15B-3D07-485A-A5DA-EB1CD922B80D}"/>
              </a:ext>
            </a:extLst>
          </p:cNvPr>
          <p:cNvSpPr txBox="1">
            <a:spLocks/>
          </p:cNvSpPr>
          <p:nvPr/>
        </p:nvSpPr>
        <p:spPr>
          <a:xfrm>
            <a:off x="831935" y="5273458"/>
            <a:ext cx="10528126" cy="9947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他にすっぱいものと言えば？</a:t>
            </a:r>
          </a:p>
        </p:txBody>
      </p:sp>
    </p:spTree>
    <p:extLst>
      <p:ext uri="{BB962C8B-B14F-4D97-AF65-F5344CB8AC3E}">
        <p14:creationId xmlns:p14="http://schemas.microsoft.com/office/powerpoint/2010/main" val="27503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33E66444-345C-4828-B1D4-EB2DBCFAE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74"/>
            <a:ext cx="12192000" cy="68695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3475-8921-42CD-86EA-D2DD25AEA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04" y="701459"/>
            <a:ext cx="9162789" cy="265864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問題２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レモンじるではきれいに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なるでしょうか。（１分間）</a:t>
            </a:r>
            <a:endParaRPr kumimoji="1" lang="ja-JP" altLang="en-US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3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393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EC130D-6D0F-43E4-8F7B-62EB808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679" y="4131612"/>
            <a:ext cx="2160001" cy="21600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8285967" y="4827217"/>
            <a:ext cx="2022954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: 塗りつぶしなし 11">
            <a:extLst>
              <a:ext uri="{FF2B5EF4-FFF2-40B4-BE49-F238E27FC236}">
                <a16:creationId xmlns:a16="http://schemas.microsoft.com/office/drawing/2014/main" id="{9D3A58A8-2CBD-4961-96E2-9455AECF1750}"/>
              </a:ext>
            </a:extLst>
          </p:cNvPr>
          <p:cNvSpPr/>
          <p:nvPr/>
        </p:nvSpPr>
        <p:spPr>
          <a:xfrm>
            <a:off x="5116883" y="5213957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0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C0369D-3205-4531-AA78-AEF235A6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87"/>
            <a:ext cx="12192000" cy="6866374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09D2EB90-8941-447A-BDF5-F4F5D94CD9AE}"/>
              </a:ext>
            </a:extLst>
          </p:cNvPr>
          <p:cNvSpPr txBox="1">
            <a:spLocks/>
          </p:cNvSpPr>
          <p:nvPr/>
        </p:nvSpPr>
        <p:spPr>
          <a:xfrm>
            <a:off x="831936" y="494778"/>
            <a:ext cx="10528126" cy="25787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レモンもすっぱいのに、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どうしてうめぼしの方が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きれいになったのかな。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8A9CE20-8C61-4E44-8F5B-E0C249A5D7A8}"/>
              </a:ext>
            </a:extLst>
          </p:cNvPr>
          <p:cNvSpPr/>
          <p:nvPr/>
        </p:nvSpPr>
        <p:spPr>
          <a:xfrm>
            <a:off x="2238503" y="3429000"/>
            <a:ext cx="7714989" cy="1489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？？</a:t>
            </a:r>
            <a:r>
              <a:rPr kumimoji="1" lang="ja-JP" altLang="en-US" sz="6000" b="1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？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FD8C15B-3D07-485A-A5DA-EB1CD922B80D}"/>
              </a:ext>
            </a:extLst>
          </p:cNvPr>
          <p:cNvSpPr txBox="1">
            <a:spLocks/>
          </p:cNvSpPr>
          <p:nvPr/>
        </p:nvSpPr>
        <p:spPr>
          <a:xfrm>
            <a:off x="831935" y="5273458"/>
            <a:ext cx="10528126" cy="9947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他のものでもためしてみよう。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8013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1F0A0F1-E99C-461A-BB76-88FB8EADAE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4FC3D559-2AC3-4180-8217-200B85A3AAF4}"/>
              </a:ext>
            </a:extLst>
          </p:cNvPr>
          <p:cNvSpPr txBox="1">
            <a:spLocks/>
          </p:cNvSpPr>
          <p:nvPr/>
        </p:nvSpPr>
        <p:spPr>
          <a:xfrm>
            <a:off x="281832" y="4142980"/>
            <a:ext cx="5814165" cy="2160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予想</a:t>
            </a:r>
            <a:r>
              <a:rPr lang="en-US" altLang="ja-JP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①とてもきれいになる。→◎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②少しきれいになる。→○</a:t>
            </a:r>
            <a:endParaRPr lang="en-US" altLang="ja-JP" sz="4000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③きれいにならない。→✕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FFAC07B-5394-47C3-B645-713F3E07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392" y="4142980"/>
            <a:ext cx="2160000" cy="21486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AE4E979-5EDF-432C-B62D-BC139EF7AD46}"/>
              </a:ext>
            </a:extLst>
          </p:cNvPr>
          <p:cNvGrpSpPr/>
          <p:nvPr/>
        </p:nvGrpSpPr>
        <p:grpSpPr>
          <a:xfrm>
            <a:off x="6719414" y="3911454"/>
            <a:ext cx="1259275" cy="2819008"/>
            <a:chOff x="6719414" y="3911454"/>
            <a:chExt cx="1259275" cy="2819008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30A3FB8D-3AA1-4E51-8B31-396C7414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9414" y="3911454"/>
              <a:ext cx="620038" cy="1371459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29A72CA4-F14F-4C7E-84C8-E6AC9CD21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9452" y="3911454"/>
              <a:ext cx="620038" cy="1371459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817B7806-503C-4221-A9DF-C1E1CC522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9452" y="5282913"/>
              <a:ext cx="639237" cy="1447549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10B966E-55C4-489A-BF66-730535293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9766" y="5279131"/>
              <a:ext cx="620038" cy="1447549"/>
            </a:xfrm>
            <a:prstGeom prst="rect">
              <a:avLst/>
            </a:prstGeom>
          </p:spPr>
        </p:pic>
      </p:grpSp>
      <p:sp>
        <p:nvSpPr>
          <p:cNvPr id="10" name="矢印: 右 9">
            <a:extLst>
              <a:ext uri="{FF2B5EF4-FFF2-40B4-BE49-F238E27FC236}">
                <a16:creationId xmlns:a16="http://schemas.microsoft.com/office/drawing/2014/main" id="{BA5D479B-B8F2-462A-8C39-66EB170B3AF4}"/>
              </a:ext>
            </a:extLst>
          </p:cNvPr>
          <p:cNvSpPr/>
          <p:nvPr/>
        </p:nvSpPr>
        <p:spPr>
          <a:xfrm>
            <a:off x="7620000" y="4827217"/>
            <a:ext cx="2695460" cy="851770"/>
          </a:xfrm>
          <a:prstGeom prst="rightArrow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B050"/>
              </a:gs>
              <a:gs pos="67000">
                <a:srgbClr val="0070C0"/>
              </a:gs>
              <a:gs pos="33000">
                <a:srgbClr val="FF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091AB6C2-C269-461B-B017-DA2F93B91ECA}"/>
              </a:ext>
            </a:extLst>
          </p:cNvPr>
          <p:cNvSpPr txBox="1">
            <a:spLocks/>
          </p:cNvSpPr>
          <p:nvPr/>
        </p:nvSpPr>
        <p:spPr>
          <a:xfrm>
            <a:off x="1514603" y="494777"/>
            <a:ext cx="9162789" cy="31534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問題３</a:t>
            </a:r>
            <a: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しょうゆ・ソース・ポンず・</a:t>
            </a:r>
            <a:br>
              <a:rPr lang="en-US" altLang="ja-JP" b="1" dirty="0">
                <a:latin typeface="HGP明朝E" panose="02020900000000000000" pitchFamily="18" charset="-128"/>
                <a:ea typeface="HGP明朝E" panose="02020900000000000000" pitchFamily="18" charset="-128"/>
              </a:rPr>
            </a:br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ぎょうざのたれでは？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（１分間）</a:t>
            </a:r>
          </a:p>
        </p:txBody>
      </p:sp>
      <p:sp>
        <p:nvSpPr>
          <p:cNvPr id="14" name="円: 塗りつぶしなし 13">
            <a:extLst>
              <a:ext uri="{FF2B5EF4-FFF2-40B4-BE49-F238E27FC236}">
                <a16:creationId xmlns:a16="http://schemas.microsoft.com/office/drawing/2014/main" id="{C7DA3D16-7EFB-45CD-863D-63244DD1E3F9}"/>
              </a:ext>
            </a:extLst>
          </p:cNvPr>
          <p:cNvSpPr/>
          <p:nvPr/>
        </p:nvSpPr>
        <p:spPr>
          <a:xfrm>
            <a:off x="5267195" y="4703523"/>
            <a:ext cx="645090" cy="645091"/>
          </a:xfrm>
          <a:prstGeom prst="donut">
            <a:avLst>
              <a:gd name="adj" fmla="val 142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AEB0CF4-EA37-4F79-BDEE-CE778D506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09D2EB90-8941-447A-BDF5-F4F5D94CD9AE}"/>
              </a:ext>
            </a:extLst>
          </p:cNvPr>
          <p:cNvSpPr txBox="1">
            <a:spLocks/>
          </p:cNvSpPr>
          <p:nvPr/>
        </p:nvSpPr>
        <p:spPr>
          <a:xfrm>
            <a:off x="1364293" y="375781"/>
            <a:ext cx="6395582" cy="262420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うめぼし　しょうゆ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ソース　ぽんず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ぎょうざのたれ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89B49EB-FD79-48A5-80BC-25D0B037EDDC}"/>
              </a:ext>
            </a:extLst>
          </p:cNvPr>
          <p:cNvSpPr txBox="1">
            <a:spLocks/>
          </p:cNvSpPr>
          <p:nvPr/>
        </p:nvSpPr>
        <p:spPr>
          <a:xfrm>
            <a:off x="2673262" y="5116882"/>
            <a:ext cx="4128371" cy="100912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レモンじる</a:t>
            </a:r>
            <a:endParaRPr lang="en-US" altLang="ja-JP" b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1662767-AA53-49BE-8699-2F92E1B217B6}"/>
              </a:ext>
            </a:extLst>
          </p:cNvPr>
          <p:cNvSpPr txBox="1">
            <a:spLocks/>
          </p:cNvSpPr>
          <p:nvPr/>
        </p:nvSpPr>
        <p:spPr>
          <a:xfrm>
            <a:off x="1364293" y="3238500"/>
            <a:ext cx="9608507" cy="122703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上にはふくまれていて、</a:t>
            </a:r>
            <a:endParaRPr lang="en-US" altLang="ja-JP" b="1" dirty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b="1" dirty="0">
                <a:solidFill>
                  <a:srgbClr val="FFFF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レモンにはふくまれていないものは？</a:t>
            </a:r>
            <a:endParaRPr lang="en-US" altLang="ja-JP" b="1" dirty="0">
              <a:solidFill>
                <a:srgbClr val="FFFF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2" name="円: 塗りつぶしなし 11">
            <a:extLst>
              <a:ext uri="{FF2B5EF4-FFF2-40B4-BE49-F238E27FC236}">
                <a16:creationId xmlns:a16="http://schemas.microsoft.com/office/drawing/2014/main" id="{FDF503F2-0EEB-4287-95F5-8CD5BF4F1745}"/>
              </a:ext>
            </a:extLst>
          </p:cNvPr>
          <p:cNvSpPr/>
          <p:nvPr/>
        </p:nvSpPr>
        <p:spPr>
          <a:xfrm>
            <a:off x="8521700" y="4521940"/>
            <a:ext cx="2381250" cy="2279650"/>
          </a:xfrm>
          <a:prstGeom prst="donut">
            <a:avLst>
              <a:gd name="adj" fmla="val 11305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3628CAC-FEC8-4224-9DE9-1F5851B0774F}"/>
              </a:ext>
            </a:extLst>
          </p:cNvPr>
          <p:cNvGrpSpPr/>
          <p:nvPr/>
        </p:nvGrpSpPr>
        <p:grpSpPr>
          <a:xfrm>
            <a:off x="8521700" y="536902"/>
            <a:ext cx="2381250" cy="2279650"/>
            <a:chOff x="8521700" y="536902"/>
            <a:chExt cx="2381250" cy="2279650"/>
          </a:xfrm>
        </p:grpSpPr>
        <p:sp>
          <p:nvSpPr>
            <p:cNvPr id="9" name="円: 塗りつぶしなし 8">
              <a:extLst>
                <a:ext uri="{FF2B5EF4-FFF2-40B4-BE49-F238E27FC236}">
                  <a16:creationId xmlns:a16="http://schemas.microsoft.com/office/drawing/2014/main" id="{44A5C608-A3CF-4C0B-B747-D8EE06709C8E}"/>
                </a:ext>
              </a:extLst>
            </p:cNvPr>
            <p:cNvSpPr/>
            <p:nvPr/>
          </p:nvSpPr>
          <p:spPr>
            <a:xfrm>
              <a:off x="8521700" y="536902"/>
              <a:ext cx="2381250" cy="2279650"/>
            </a:xfrm>
            <a:prstGeom prst="donut">
              <a:avLst>
                <a:gd name="adj" fmla="val 11069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円: 塗りつぶしなし 13">
              <a:extLst>
                <a:ext uri="{FF2B5EF4-FFF2-40B4-BE49-F238E27FC236}">
                  <a16:creationId xmlns:a16="http://schemas.microsoft.com/office/drawing/2014/main" id="{DF536568-788A-4070-B3B9-9B4488A63368}"/>
                </a:ext>
              </a:extLst>
            </p:cNvPr>
            <p:cNvSpPr/>
            <p:nvPr/>
          </p:nvSpPr>
          <p:spPr>
            <a:xfrm>
              <a:off x="8877300" y="873452"/>
              <a:ext cx="1647961" cy="1577648"/>
            </a:xfrm>
            <a:prstGeom prst="donut">
              <a:avLst>
                <a:gd name="adj" fmla="val 1630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0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7E00D92-3347-4779-B10F-819258F06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" y="-1781"/>
            <a:ext cx="12190308" cy="685765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D496F9F-80D5-43D8-9AA9-43AA711801FF}"/>
              </a:ext>
            </a:extLst>
          </p:cNvPr>
          <p:cNvSpPr txBox="1">
            <a:spLocks/>
          </p:cNvSpPr>
          <p:nvPr/>
        </p:nvSpPr>
        <p:spPr>
          <a:xfrm>
            <a:off x="1980677" y="407246"/>
            <a:ext cx="8230646" cy="99477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成分を確認してみよう。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77ECE03-868E-4391-8632-62A49E2C19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42" y="2078143"/>
            <a:ext cx="2455898" cy="13826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C153A1D-B1AC-4087-BB2A-399F78422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940" y="2079138"/>
            <a:ext cx="2457715" cy="138267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DFC70E0-3796-48B1-ADD9-393D982B20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39" y="4138926"/>
            <a:ext cx="2455101" cy="13822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9F34A27-352C-4DCD-8EEE-0E1A46C1CA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757" y="4138926"/>
            <a:ext cx="2455898" cy="138321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60D93CE-A7E9-477F-A9CD-8AF5B2B44B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66" y="2139241"/>
            <a:ext cx="2587432" cy="138222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4742F8-F7CE-4270-9A00-4911336B16A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798" y="2139241"/>
            <a:ext cx="2560109" cy="135449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A077E33-19CC-47EC-95C8-3BA646B5F9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366" y="4138926"/>
            <a:ext cx="2612178" cy="147065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3C88D3D-5D8B-44A0-BC09-E96A54DC0F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798" y="4166656"/>
            <a:ext cx="2612178" cy="146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466</Words>
  <Application>Microsoft Office PowerPoint</Application>
  <PresentationFormat>ワイド画面</PresentationFormat>
  <Paragraphs>82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HGP明朝E</vt:lpstr>
      <vt:lpstr>游ゴシック</vt:lpstr>
      <vt:lpstr>游ゴシック Light</vt:lpstr>
      <vt:lpstr>Arial</vt:lpstr>
      <vt:lpstr>Office テーマ</vt:lpstr>
      <vt:lpstr>１０円玉 ピッカピカ</vt:lpstr>
      <vt:lpstr>化学の力でよごれた１０円玉を きれいにするをさぐろう。</vt:lpstr>
      <vt:lpstr>【問題１】 うめぼしを１０円玉に乗せると よごれた１０円玉はきれいに なるでしょうか。（３０秒間）</vt:lpstr>
      <vt:lpstr>PowerPoint プレゼンテーション</vt:lpstr>
      <vt:lpstr>【問題２】 レモンじるではきれいに なるでしょうか。（１分間）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【問題５】 食塩水だけできれいに なるでしょうか。（１分間）</vt:lpstr>
      <vt:lpstr>PowerPoint プレゼンテーション</vt:lpstr>
      <vt:lpstr>科学の話</vt:lpstr>
      <vt:lpstr>科学の話</vt:lpstr>
      <vt:lpstr>科学の話</vt:lpstr>
      <vt:lpstr>科学の話</vt:lpstr>
      <vt:lpstr>みなさんも ためしてください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１０円玉 ピッカピカ</dc:title>
  <dc:creator>boys-be-ambitious.tama.pc@rainbow.plala.or.jp</dc:creator>
  <cp:lastModifiedBy>boys-be-ambitious.tama.pc@rainbow.plala.or.jp</cp:lastModifiedBy>
  <cp:revision>48</cp:revision>
  <cp:lastPrinted>2021-06-19T23:08:10Z</cp:lastPrinted>
  <dcterms:created xsi:type="dcterms:W3CDTF">2021-06-13T12:51:13Z</dcterms:created>
  <dcterms:modified xsi:type="dcterms:W3CDTF">2021-06-20T10:44:24Z</dcterms:modified>
</cp:coreProperties>
</file>